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6" r:id="rId15"/>
    <p:sldId id="274" r:id="rId16"/>
    <p:sldId id="285" r:id="rId17"/>
    <p:sldId id="286" r:id="rId18"/>
    <p:sldId id="287" r:id="rId19"/>
    <p:sldId id="275" r:id="rId20"/>
    <p:sldId id="281" r:id="rId21"/>
    <p:sldId id="282" r:id="rId22"/>
    <p:sldId id="284" r:id="rId23"/>
    <p:sldId id="280" r:id="rId24"/>
    <p:sldId id="288" r:id="rId25"/>
    <p:sldId id="279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648-D544-49E6-9FF6-BA18783B28A8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5AD4-F560-4F77-9A02-2876E79DC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925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648-D544-49E6-9FF6-BA18783B28A8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5AD4-F560-4F77-9A02-2876E79DC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817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648-D544-49E6-9FF6-BA18783B28A8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5AD4-F560-4F77-9A02-2876E79DC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63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648-D544-49E6-9FF6-BA18783B28A8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5AD4-F560-4F77-9A02-2876E79DC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87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648-D544-49E6-9FF6-BA18783B28A8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5AD4-F560-4F77-9A02-2876E79DC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769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648-D544-49E6-9FF6-BA18783B28A8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5AD4-F560-4F77-9A02-2876E79DC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787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648-D544-49E6-9FF6-BA18783B28A8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5AD4-F560-4F77-9A02-2876E79DC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651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648-D544-49E6-9FF6-BA18783B28A8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5AD4-F560-4F77-9A02-2876E79DC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09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648-D544-49E6-9FF6-BA18783B28A8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5AD4-F560-4F77-9A02-2876E79DC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054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648-D544-49E6-9FF6-BA18783B28A8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5AD4-F560-4F77-9A02-2876E79DC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743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648-D544-49E6-9FF6-BA18783B28A8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5AD4-F560-4F77-9A02-2876E79DC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858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DF648-D544-49E6-9FF6-BA18783B28A8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A5AD4-F560-4F77-9A02-2876E79DC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13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" t="-827" r="2065"/>
          <a:stretch/>
        </p:blipFill>
        <p:spPr>
          <a:xfrm>
            <a:off x="457200" y="900545"/>
            <a:ext cx="7952510" cy="50707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  <a:softEdge rad="63500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/>
          <p:cNvSpPr txBox="1"/>
          <p:nvPr/>
        </p:nvSpPr>
        <p:spPr>
          <a:xfrm>
            <a:off x="7488284" y="1242400"/>
            <a:ext cx="43226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</a:rPr>
              <a:t>Все профессии важны</a:t>
            </a:r>
            <a:r>
              <a:rPr lang="ru-RU" sz="48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</a:rPr>
              <a:t>,</a:t>
            </a:r>
          </a:p>
          <a:p>
            <a:pPr algn="ctr"/>
            <a:r>
              <a:rPr lang="ru-RU" sz="48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48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</a:rPr>
              <a:t>все профессии нужны!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206834" y="14814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dirty="0">
                <a:solidFill>
                  <a:schemeClr val="bg1"/>
                </a:solidFill>
              </a:rPr>
              <a:t>Муниципальное бюджетное дошкольное образовательное учреждение «детский сад общеразвивающего вида №6 </a:t>
            </a:r>
            <a:r>
              <a:rPr lang="ru-RU" dirty="0" smtClean="0">
                <a:solidFill>
                  <a:schemeClr val="bg1"/>
                </a:solidFill>
              </a:rPr>
              <a:t>г.Слюдянка»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3728" y="6142236"/>
            <a:ext cx="4127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Bookman Old Style" panose="02050604050505020204" pitchFamily="18" charset="0"/>
              </a:rPr>
              <a:t>Воспитатель: </a:t>
            </a:r>
            <a:r>
              <a:rPr lang="ru-RU" i="1" dirty="0" smtClean="0">
                <a:latin typeface="Bookman Old Style" panose="02050604050505020204" pitchFamily="18" charset="0"/>
              </a:rPr>
              <a:t>Гаранина С.В.             </a:t>
            </a:r>
            <a:endParaRPr lang="ru-RU" i="1" dirty="0">
              <a:latin typeface="Bookman Old Style" panose="02050604050505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612342">
            <a:off x="831272" y="994520"/>
            <a:ext cx="638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>
                <a:solidFill>
                  <a:srgbClr val="5B9BD5">
                    <a:lumMod val="50000"/>
                  </a:srgbClr>
                </a:solidFill>
                <a:latin typeface="Comic Sans MS" panose="030F0702030302020204" pitchFamily="66" charset="0"/>
              </a:rPr>
              <a:t>ПОЗНАВАТЕЛЬНО- ИССЛЕДОВАТЕЛЬСКИЙ ПРОЕКТ НА ТЕМУ:</a:t>
            </a:r>
            <a:endParaRPr lang="ru-RU" dirty="0">
              <a:solidFill>
                <a:srgbClr val="5B9BD5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897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effectLst/>
                <a:latin typeface="CentSchbkCyrill BT" panose="02040603050705020303" pitchFamily="18" charset="-52"/>
              </a:rPr>
              <a:t>Актуальность проекта:</a:t>
            </a:r>
          </a:p>
          <a:p>
            <a:pPr lvl="1">
              <a:lnSpc>
                <a:spcPct val="150000"/>
              </a:lnSpc>
            </a:pPr>
            <a:r>
              <a:rPr lang="ru-RU" b="0" i="0" dirty="0" smtClean="0">
                <a:solidFill>
                  <a:srgbClr val="383838"/>
                </a:solidFill>
                <a:effectLst/>
                <a:latin typeface="Open Sans"/>
              </a:rPr>
              <a:t> </a:t>
            </a:r>
            <a:r>
              <a:rPr lang="ru-RU" sz="2000" i="1" dirty="0" smtClean="0">
                <a:effectLst/>
                <a:latin typeface="CentSchbkCyrill BT" panose="02040603050705020303" pitchFamily="18" charset="-52"/>
              </a:rPr>
              <a:t>В жизни каждого человека профессиональная деятельность занимает важное место. С первых шагов ребенка родители задумываются о его будущем, стараясь предопределить его профессиональную судьбу. В детских садах формирование представлений о мире труда и профессий подчас осуществляется недостаточно целенаправленно и систематически, так как перед дошкольниками не стоит проблема выбора профессии. Но поскольку профессиональное самоопределение взаимосвязано с развитием личности на всех возрастных этапах, то дошкольный возраст можно рассматривать как подготовительный, закладывающий основы для профессионального самоопределения в будущем. Формирование представлений дошкольников о мире труда и профессий – это необходимый процесс, актуальный в современном мире. Известно, что основным видом деятельности детей является игра, то будет логично знакомить детей с профессиями взрослых через сюжетно - ролевую игру. Говоря об игре как ведущей деятельности дошкольника, я имею в виду преимущественно совместную сюжетно-ролевую игру.</a:t>
            </a:r>
            <a:endParaRPr lang="ru-RU" sz="2000" i="1" dirty="0"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28069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82930" y="399803"/>
            <a:ext cx="112776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  <a:latin typeface="CentSchbkCyrill BT" panose="02040603050705020303" pitchFamily="18" charset="-52"/>
              </a:rPr>
              <a:t>Цель:</a:t>
            </a:r>
          </a:p>
          <a:p>
            <a:pPr algn="ctr"/>
            <a:endParaRPr lang="ru-RU" sz="2400" b="1" i="0" dirty="0" smtClean="0">
              <a:effectLst/>
              <a:latin typeface="Open Sans"/>
            </a:endParaRPr>
          </a:p>
          <a:p>
            <a:pPr algn="ctr"/>
            <a:r>
              <a:rPr lang="ru-RU" sz="2000" b="0" i="1" dirty="0" smtClean="0">
                <a:effectLst/>
                <a:latin typeface="CentSchbkCyrill BT" panose="02040603050705020303" pitchFamily="18" charset="-52"/>
              </a:rPr>
              <a:t>Формирование представлений детей о мире профессий.</a:t>
            </a:r>
            <a:r>
              <a:rPr lang="ru-RU" sz="2000" b="0" i="0" dirty="0" smtClean="0">
                <a:effectLst/>
                <a:latin typeface="CentSchbkCyrill BT" panose="02040603050705020303" pitchFamily="18" charset="-52"/>
              </a:rPr>
              <a:t> </a:t>
            </a:r>
          </a:p>
          <a:p>
            <a:pPr algn="ctr"/>
            <a:endParaRPr lang="ru-RU" sz="2000" b="0" i="0" dirty="0" smtClean="0">
              <a:effectLst/>
              <a:latin typeface="CentSchbkCyrill BT" panose="02040603050705020303" pitchFamily="18" charset="-52"/>
            </a:endParaRPr>
          </a:p>
          <a:p>
            <a:pPr algn="ctr"/>
            <a:r>
              <a:rPr lang="ru-RU" sz="2400" b="1" dirty="0" smtClean="0">
                <a:effectLst/>
                <a:latin typeface="CentSchbkCyrill BT" panose="02040603050705020303" pitchFamily="18" charset="-52"/>
              </a:rPr>
              <a:t>Задачи:</a:t>
            </a:r>
          </a:p>
          <a:p>
            <a:pPr algn="ctr"/>
            <a:endParaRPr lang="ru-RU" sz="2000" i="1" dirty="0" smtClean="0">
              <a:effectLst/>
              <a:latin typeface="CentSchbkCyrill BT" panose="02040603050705020303" pitchFamily="18" charset="-52"/>
            </a:endParaRPr>
          </a:p>
          <a:p>
            <a:pPr algn="ctr">
              <a:lnSpc>
                <a:spcPct val="150000"/>
              </a:lnSpc>
            </a:pPr>
            <a:r>
              <a:rPr lang="ru-RU" i="1" dirty="0" smtClean="0">
                <a:effectLst/>
                <a:latin typeface="Open Sans"/>
              </a:rPr>
              <a:t> </a:t>
            </a:r>
            <a:r>
              <a:rPr lang="ru-RU" sz="2000" i="1" dirty="0" smtClean="0">
                <a:effectLst/>
                <a:latin typeface="CentSchbkCyrill BT" panose="02040603050705020303" pitchFamily="18" charset="-52"/>
              </a:rPr>
              <a:t>Проанализировать психолого-педагогическую и методическую литературу; </a:t>
            </a:r>
          </a:p>
          <a:p>
            <a:pPr algn="ctr">
              <a:lnSpc>
                <a:spcPct val="150000"/>
              </a:lnSpc>
            </a:pPr>
            <a:r>
              <a:rPr lang="ru-RU" sz="2000" i="1" dirty="0" smtClean="0">
                <a:effectLst/>
                <a:latin typeface="CentSchbkCyrill BT" panose="02040603050705020303" pitchFamily="18" charset="-52"/>
              </a:rPr>
              <a:t>Создать предметно-развивающую среду;</a:t>
            </a:r>
          </a:p>
          <a:p>
            <a:pPr algn="ctr">
              <a:lnSpc>
                <a:spcPct val="150000"/>
              </a:lnSpc>
            </a:pPr>
            <a:r>
              <a:rPr lang="ru-RU" sz="2000" i="1" dirty="0" smtClean="0">
                <a:effectLst/>
                <a:latin typeface="CentSchbkCyrill BT" panose="02040603050705020303" pitchFamily="18" charset="-52"/>
              </a:rPr>
              <a:t> Развивать интерес к профессиям родителей и наиболее распространенным профессиям ближайшего окружения;</a:t>
            </a:r>
          </a:p>
          <a:p>
            <a:pPr algn="ctr">
              <a:lnSpc>
                <a:spcPct val="150000"/>
              </a:lnSpc>
            </a:pPr>
            <a:r>
              <a:rPr lang="ru-RU" sz="2000" i="1" dirty="0" smtClean="0">
                <a:effectLst/>
                <a:latin typeface="CentSchbkCyrill BT" panose="02040603050705020303" pitchFamily="18" charset="-52"/>
              </a:rPr>
              <a:t> Научить детей отражать в сюжетно - ролевой игре особенности, присущие различным профессиям;</a:t>
            </a:r>
          </a:p>
          <a:p>
            <a:pPr algn="ctr">
              <a:lnSpc>
                <a:spcPct val="150000"/>
              </a:lnSpc>
            </a:pPr>
            <a:r>
              <a:rPr lang="ru-RU" sz="2000" i="1" dirty="0" smtClean="0">
                <a:effectLst/>
                <a:latin typeface="CentSchbkCyrill BT" panose="02040603050705020303" pitchFamily="18" charset="-52"/>
              </a:rPr>
              <a:t> Сформировать у детей добросовестное отношение к труду; </a:t>
            </a:r>
          </a:p>
          <a:p>
            <a:pPr algn="ctr">
              <a:lnSpc>
                <a:spcPct val="150000"/>
              </a:lnSpc>
            </a:pPr>
            <a:r>
              <a:rPr lang="ru-RU" sz="2000" i="1" dirty="0" smtClean="0">
                <a:effectLst/>
                <a:latin typeface="CentSchbkCyrill BT" panose="02040603050705020303" pitchFamily="18" charset="-52"/>
              </a:rPr>
              <a:t>Воспитывать уважение к результатам труда людей разных профессий. </a:t>
            </a:r>
            <a:endParaRPr lang="ru-RU" sz="2000" i="1" dirty="0"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34425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8738" y="1423498"/>
            <a:ext cx="780868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0" dirty="0" smtClean="0">
                <a:solidFill>
                  <a:srgbClr val="383838"/>
                </a:solidFill>
                <a:effectLst/>
                <a:latin typeface="CentSchbkCyrill BT" panose="02040603050705020303" pitchFamily="18" charset="-52"/>
              </a:rPr>
              <a:t>Участники проекта:</a:t>
            </a:r>
          </a:p>
          <a:p>
            <a:pPr algn="ctr"/>
            <a:endParaRPr lang="ru-RU" sz="2400" b="1" i="0" dirty="0" smtClean="0">
              <a:solidFill>
                <a:srgbClr val="383838"/>
              </a:solidFill>
              <a:effectLst/>
              <a:latin typeface="CentSchbkCyrill BT" panose="02040603050705020303" pitchFamily="18" charset="-52"/>
            </a:endParaRPr>
          </a:p>
          <a:p>
            <a:pPr algn="ctr">
              <a:lnSpc>
                <a:spcPct val="150000"/>
              </a:lnSpc>
            </a:pPr>
            <a:r>
              <a:rPr lang="ru-RU" sz="2400" b="1" i="0" dirty="0" smtClean="0">
                <a:solidFill>
                  <a:srgbClr val="383838"/>
                </a:solidFill>
                <a:effectLst/>
                <a:latin typeface="CentSchbkCyrill BT" panose="02040603050705020303" pitchFamily="18" charset="-52"/>
              </a:rPr>
              <a:t> </a:t>
            </a:r>
            <a:r>
              <a:rPr lang="ru-RU" sz="2400" b="0" i="1" dirty="0" smtClean="0">
                <a:solidFill>
                  <a:srgbClr val="383838"/>
                </a:solidFill>
                <a:effectLst/>
                <a:latin typeface="CentSchbkCyrill BT" panose="02040603050705020303" pitchFamily="18" charset="-52"/>
              </a:rPr>
              <a:t>Воспитанники средней группы.</a:t>
            </a:r>
          </a:p>
          <a:p>
            <a:pPr algn="ctr">
              <a:lnSpc>
                <a:spcPct val="150000"/>
              </a:lnSpc>
            </a:pPr>
            <a:r>
              <a:rPr lang="ru-RU" sz="2400" b="0" i="1" dirty="0" smtClean="0">
                <a:solidFill>
                  <a:srgbClr val="383838"/>
                </a:solidFill>
                <a:effectLst/>
                <a:latin typeface="CentSchbkCyrill BT" panose="02040603050705020303" pitchFamily="18" charset="-52"/>
              </a:rPr>
              <a:t> Воспитатели .</a:t>
            </a:r>
          </a:p>
          <a:p>
            <a:pPr algn="ctr">
              <a:lnSpc>
                <a:spcPct val="150000"/>
              </a:lnSpc>
            </a:pPr>
            <a:r>
              <a:rPr lang="ru-RU" sz="2400" b="0" i="1" dirty="0" smtClean="0">
                <a:solidFill>
                  <a:srgbClr val="383838"/>
                </a:solidFill>
                <a:effectLst/>
                <a:latin typeface="CentSchbkCyrill BT" panose="02040603050705020303" pitchFamily="18" charset="-52"/>
              </a:rPr>
              <a:t>Сотрудники детского сада .</a:t>
            </a:r>
          </a:p>
          <a:p>
            <a:pPr algn="ctr">
              <a:lnSpc>
                <a:spcPct val="150000"/>
              </a:lnSpc>
            </a:pPr>
            <a:r>
              <a:rPr lang="ru-RU" sz="2400" b="0" i="1" dirty="0" smtClean="0">
                <a:solidFill>
                  <a:srgbClr val="383838"/>
                </a:solidFill>
                <a:effectLst/>
                <a:latin typeface="CentSchbkCyrill BT" panose="02040603050705020303" pitchFamily="18" charset="-52"/>
              </a:rPr>
              <a:t>Родители.</a:t>
            </a:r>
            <a:endParaRPr lang="ru-RU" sz="2400" i="1" dirty="0"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68846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3199" y="580571"/>
            <a:ext cx="1149531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0" dirty="0" smtClean="0">
                <a:effectLst/>
                <a:latin typeface="CentSchbkCyrill BT" panose="02040603050705020303" pitchFamily="18" charset="-52"/>
              </a:rPr>
              <a:t>Ожидаемый результат:</a:t>
            </a:r>
            <a:endParaRPr lang="ru-RU" sz="2400" b="1" dirty="0" smtClean="0">
              <a:latin typeface="CentSchbkCyrill BT" panose="02040603050705020303" pitchFamily="18" charset="-52"/>
            </a:endParaRPr>
          </a:p>
          <a:p>
            <a:pPr algn="ctr">
              <a:lnSpc>
                <a:spcPct val="150000"/>
              </a:lnSpc>
            </a:pPr>
            <a:r>
              <a:rPr lang="ru-RU" sz="2000" b="0" i="1" dirty="0" smtClean="0">
                <a:effectLst/>
                <a:latin typeface="CentSchbkCyrill BT" panose="02040603050705020303" pitchFamily="18" charset="-52"/>
              </a:rPr>
              <a:t>Дети должны знать и называть профессии своих родителей, работников детского сада и их значимость;</a:t>
            </a:r>
          </a:p>
          <a:p>
            <a:pPr algn="ctr">
              <a:lnSpc>
                <a:spcPct val="150000"/>
              </a:lnSpc>
            </a:pPr>
            <a:r>
              <a:rPr lang="ru-RU" sz="2000" b="0" i="1" dirty="0" smtClean="0">
                <a:effectLst/>
                <a:latin typeface="CentSchbkCyrill BT" panose="02040603050705020303" pitchFamily="18" charset="-52"/>
              </a:rPr>
              <a:t> Дети должны знать и называть  большое количество профессий, пословиц, поговорок о труде, орудиях труда, должны уметь составить описательный рассказ о профессии.</a:t>
            </a:r>
          </a:p>
          <a:p>
            <a:pPr algn="ctr">
              <a:lnSpc>
                <a:spcPct val="150000"/>
              </a:lnSpc>
            </a:pPr>
            <a:r>
              <a:rPr lang="ru-RU" sz="2000" b="0" i="1" dirty="0" smtClean="0">
                <a:effectLst/>
                <a:latin typeface="CentSchbkCyrill BT" panose="02040603050705020303" pitchFamily="18" charset="-52"/>
              </a:rPr>
              <a:t>  Сделать детей более раскрепощенными и самостоятельными.</a:t>
            </a:r>
          </a:p>
          <a:p>
            <a:pPr algn="ctr">
              <a:lnSpc>
                <a:spcPct val="150000"/>
              </a:lnSpc>
            </a:pPr>
            <a:r>
              <a:rPr lang="ru-RU" sz="2000" b="0" i="1" dirty="0" smtClean="0">
                <a:effectLst/>
                <a:latin typeface="CentSchbkCyrill BT" panose="02040603050705020303" pitchFamily="18" charset="-52"/>
              </a:rPr>
              <a:t> У детей должно быть сформировано чувство гордости за своих родителей и желание помогать им.</a:t>
            </a:r>
          </a:p>
          <a:p>
            <a:pPr algn="ctr">
              <a:lnSpc>
                <a:spcPct val="150000"/>
              </a:lnSpc>
            </a:pPr>
            <a:r>
              <a:rPr lang="ru-RU" sz="2000" b="0" i="1" dirty="0" smtClean="0">
                <a:effectLst/>
                <a:latin typeface="CentSchbkCyrill BT" panose="02040603050705020303" pitchFamily="18" charset="-52"/>
              </a:rPr>
              <a:t> У родителей должен проявится интерес к  образовательному процессу, развитию творчества, знаний и умений у детей, желание общаться  с педагогом, участвовать в жизни  группы. </a:t>
            </a:r>
            <a:endParaRPr lang="ru-RU" sz="2000" i="1" dirty="0"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67855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9257" y="1132114"/>
            <a:ext cx="109873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383838"/>
                </a:solidFill>
                <a:effectLst/>
                <a:latin typeface="CentSchbkCyrill BT" panose="02040603050705020303" pitchFamily="18" charset="-52"/>
              </a:rPr>
              <a:t>Методы реализации проекта:</a:t>
            </a:r>
            <a:endParaRPr lang="ru-RU" sz="2400" b="1" dirty="0" smtClean="0">
              <a:latin typeface="CentSchbkCyrill BT" panose="02040603050705020303" pitchFamily="18" charset="-52"/>
            </a:endParaRPr>
          </a:p>
          <a:p>
            <a:pPr>
              <a:lnSpc>
                <a:spcPct val="150000"/>
              </a:lnSpc>
            </a:pPr>
            <a:r>
              <a:rPr lang="ru-RU" sz="2000" b="0" i="1" dirty="0" smtClean="0">
                <a:solidFill>
                  <a:srgbClr val="383838"/>
                </a:solidFill>
                <a:effectLst/>
                <a:latin typeface="CentSchbkCyrill BT" panose="02040603050705020303" pitchFamily="18" charset="-52"/>
              </a:rPr>
              <a:t>Словесные: (беседы; чтение художественной литературы; дидактические игры; подвижные игры; развлечения; наблюдения)</a:t>
            </a:r>
          </a:p>
          <a:p>
            <a:pPr>
              <a:lnSpc>
                <a:spcPct val="150000"/>
              </a:lnSpc>
            </a:pPr>
            <a:r>
              <a:rPr lang="ru-RU" sz="2000" b="0" i="1" dirty="0" smtClean="0">
                <a:solidFill>
                  <a:srgbClr val="383838"/>
                </a:solidFill>
                <a:effectLst/>
                <a:latin typeface="CentSchbkCyrill BT" panose="02040603050705020303" pitchFamily="18" charset="-52"/>
              </a:rPr>
              <a:t> Наглядные: (сбор иллюстраций, фотоматериалов; рассматривание иллюстраций; театрализованная деятельность; аудиовизуальная техника; пример взрослых) Практические: (создание развивающей среды в соответствии с решаемой задачей; моделирование ситуаций)</a:t>
            </a:r>
            <a:endParaRPr lang="ru-RU" sz="2000" i="1" dirty="0"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53348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42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60072" y="612062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>
                <a:solidFill>
                  <a:srgbClr val="383838"/>
                </a:solidFill>
                <a:latin typeface="Bookman Old Style" panose="02050604050505020204" pitchFamily="18" charset="0"/>
              </a:rPr>
              <a:t>Этапы проекта:</a:t>
            </a:r>
            <a:endParaRPr lang="ru-RU" sz="28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b="1" i="1" dirty="0" smtClean="0">
                <a:solidFill>
                  <a:srgbClr val="383838"/>
                </a:solidFill>
                <a:latin typeface="Bookman Old Style" panose="02050604050505020204" pitchFamily="18" charset="0"/>
              </a:rPr>
              <a:t>1 этап-подготовительный</a:t>
            </a:r>
          </a:p>
          <a:p>
            <a:pPr algn="ctr">
              <a:lnSpc>
                <a:spcPct val="150000"/>
              </a:lnSpc>
            </a:pPr>
            <a:r>
              <a:rPr lang="ru-RU" sz="2000" b="1" i="1" dirty="0" smtClean="0">
                <a:solidFill>
                  <a:srgbClr val="383838"/>
                </a:solidFill>
                <a:latin typeface="Bookman Old Style" panose="02050604050505020204" pitchFamily="18" charset="0"/>
              </a:rPr>
              <a:t> </a:t>
            </a:r>
            <a:r>
              <a:rPr lang="ru-RU" sz="2000" i="1" dirty="0">
                <a:solidFill>
                  <a:srgbClr val="383838"/>
                </a:solidFill>
                <a:latin typeface="Bookman Old Style" panose="02050604050505020204" pitchFamily="18" charset="0"/>
              </a:rPr>
              <a:t>Сбор литературы по данной </a:t>
            </a:r>
            <a:r>
              <a:rPr lang="ru-RU" sz="2000" i="1" dirty="0" smtClean="0">
                <a:solidFill>
                  <a:srgbClr val="383838"/>
                </a:solidFill>
                <a:latin typeface="Bookman Old Style" panose="02050604050505020204" pitchFamily="18" charset="0"/>
              </a:rPr>
              <a:t>теме. </a:t>
            </a:r>
          </a:p>
          <a:p>
            <a:pPr algn="ctr">
              <a:lnSpc>
                <a:spcPct val="150000"/>
              </a:lnSpc>
            </a:pPr>
            <a:r>
              <a:rPr lang="ru-RU" sz="2000" i="1" dirty="0" smtClean="0">
                <a:solidFill>
                  <a:srgbClr val="383838"/>
                </a:solidFill>
                <a:latin typeface="Bookman Old Style" panose="02050604050505020204" pitchFamily="18" charset="0"/>
              </a:rPr>
              <a:t>Составление </a:t>
            </a:r>
            <a:r>
              <a:rPr lang="ru-RU" sz="2000" i="1" dirty="0">
                <a:solidFill>
                  <a:srgbClr val="383838"/>
                </a:solidFill>
                <a:latin typeface="Bookman Old Style" panose="02050604050505020204" pitchFamily="18" charset="0"/>
              </a:rPr>
              <a:t>плана работы</a:t>
            </a:r>
            <a:r>
              <a:rPr lang="ru-RU" sz="2000" i="1" dirty="0" smtClean="0">
                <a:solidFill>
                  <a:srgbClr val="383838"/>
                </a:solidFill>
                <a:latin typeface="Bookman Old Style" panose="02050604050505020204" pitchFamily="18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sz="2000" i="1" dirty="0" smtClean="0">
                <a:solidFill>
                  <a:srgbClr val="383838"/>
                </a:solidFill>
                <a:latin typeface="Bookman Old Style" panose="02050604050505020204" pitchFamily="18" charset="0"/>
              </a:rPr>
              <a:t> </a:t>
            </a:r>
            <a:r>
              <a:rPr lang="ru-RU" sz="2000" i="1" dirty="0">
                <a:solidFill>
                  <a:srgbClr val="383838"/>
                </a:solidFill>
                <a:latin typeface="Bookman Old Style" panose="02050604050505020204" pitchFamily="18" charset="0"/>
              </a:rPr>
              <a:t>Разработка содержания проекта. </a:t>
            </a:r>
            <a:endParaRPr lang="ru-RU" sz="2000" i="1" dirty="0">
              <a:latin typeface="Bookman Old Style" panose="02050604050505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0774017">
            <a:off x="967341" y="10325733"/>
            <a:ext cx="1432924" cy="941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https://cdn1.ozone.ru/multimedia/10031873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4017">
            <a:off x="763631" y="3466458"/>
            <a:ext cx="2164772" cy="286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ookin.org.ru/book/19021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8185">
            <a:off x="9358397" y="3629448"/>
            <a:ext cx="2112904" cy="284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100book.ru/b93989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9729">
            <a:off x="3370486" y="3589382"/>
            <a:ext cx="2051067" cy="293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knigirossii.ru/pictures/0/5118954_s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6288">
            <a:off x="6551766" y="3850917"/>
            <a:ext cx="2193468" cy="272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466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021" y="1505931"/>
            <a:ext cx="11361305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i="1" dirty="0">
                <a:solidFill>
                  <a:srgbClr val="383838"/>
                </a:solidFill>
                <a:latin typeface="Bookman Old Style" panose="02050604050505020204" pitchFamily="18" charset="0"/>
              </a:rPr>
              <a:t>2 этап - этап реализации </a:t>
            </a:r>
            <a:r>
              <a:rPr lang="ru-RU" sz="2000" b="1" i="1" dirty="0" smtClean="0">
                <a:solidFill>
                  <a:srgbClr val="383838"/>
                </a:solidFill>
                <a:latin typeface="Bookman Old Style" panose="02050604050505020204" pitchFamily="18" charset="0"/>
              </a:rPr>
              <a:t>:</a:t>
            </a:r>
            <a:endParaRPr lang="ru-RU" sz="2000" b="1" i="1" dirty="0">
              <a:solidFill>
                <a:srgbClr val="383838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Bookman Old Style" panose="02050604050505020204" pitchFamily="18" charset="0"/>
              </a:rPr>
              <a:t>1. </a:t>
            </a:r>
            <a:r>
              <a:rPr lang="ru-RU" i="1" dirty="0">
                <a:latin typeface="Bookman Old Style" panose="02050604050505020204" pitchFamily="18" charset="0"/>
              </a:rPr>
              <a:t>Рассматривание плакатов «Кем быть», «Профессии» Рассматривание фотоальбома «Профессии моих родителей» Просмотр видеоинформации «Все профессии важны!» Беседы: «Кем я хочу стать», «Профессии моих родителей», «Помощники в работе», «Откуда хлеб пришел?» Загадки о профессиях: «Сборник загадок», «Придумай свою загадку»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Рассуждалки</a:t>
            </a:r>
            <a:r>
              <a:rPr lang="ru-RU" i="1" dirty="0">
                <a:latin typeface="Bookman Old Style" panose="02050604050505020204" pitchFamily="18" charset="0"/>
              </a:rPr>
              <a:t>: «Какая профессия самая важная?» «Как много профессий?» «Откуда берутся предметы, окружающие нас?», «Огонь друг или враг?»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Фотоколлаж </a:t>
            </a:r>
            <a:r>
              <a:rPr lang="ru-RU" i="1" dirty="0">
                <a:latin typeface="Bookman Old Style" panose="02050604050505020204" pitchFamily="18" charset="0"/>
              </a:rPr>
              <a:t>«Профессия моих родителей»</a:t>
            </a:r>
          </a:p>
          <a:p>
            <a:pPr>
              <a:lnSpc>
                <a:spcPct val="150000"/>
              </a:lnSpc>
            </a:pPr>
            <a:r>
              <a:rPr lang="ru-RU" i="1" dirty="0">
                <a:latin typeface="Bookman Old Style" panose="02050604050505020204" pitchFamily="18" charset="0"/>
              </a:rPr>
              <a:t/>
            </a:r>
            <a:br>
              <a:rPr lang="ru-RU" i="1" dirty="0">
                <a:latin typeface="Bookman Old Style" panose="02050604050505020204" pitchFamily="18" charset="0"/>
              </a:rPr>
            </a:br>
            <a:endParaRPr lang="ru-RU" i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12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055" y="404291"/>
            <a:ext cx="3214254" cy="1812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Bookman Old Style" panose="02050604050505020204" pitchFamily="18" charset="0"/>
              </a:rPr>
              <a:t>2. Дидактические игры: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r>
              <a:rPr lang="ru-RU" i="1" dirty="0" smtClean="0">
                <a:latin typeface="Bookman Old Style" panose="02050604050505020204" pitchFamily="18" charset="0"/>
              </a:rPr>
              <a:t>Лото </a:t>
            </a:r>
            <a:r>
              <a:rPr lang="ru-RU" i="1" dirty="0">
                <a:latin typeface="Bookman Old Style" panose="02050604050505020204" pitchFamily="18" charset="0"/>
              </a:rPr>
              <a:t>«Профессии» </a:t>
            </a:r>
          </a:p>
          <a:p>
            <a:r>
              <a:rPr lang="ru-RU" i="1" dirty="0" smtClean="0">
                <a:latin typeface="Bookman Old Style" panose="02050604050505020204" pitchFamily="18" charset="0"/>
              </a:rPr>
              <a:t>«</a:t>
            </a:r>
            <a:r>
              <a:rPr lang="ru-RU" i="1" dirty="0">
                <a:latin typeface="Bookman Old Style" panose="02050604050505020204" pitchFamily="18" charset="0"/>
              </a:rPr>
              <a:t>Все профессии важны»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r>
              <a:rPr lang="ru-RU" i="1" dirty="0" smtClean="0">
                <a:latin typeface="Bookman Old Style" panose="02050604050505020204" pitchFamily="18" charset="0"/>
              </a:rPr>
              <a:t>«</a:t>
            </a:r>
            <a:r>
              <a:rPr lang="ru-RU" i="1" dirty="0">
                <a:latin typeface="Bookman Old Style" panose="02050604050505020204" pitchFamily="18" charset="0"/>
              </a:rPr>
              <a:t>В мире профессий</a:t>
            </a:r>
            <a:r>
              <a:rPr lang="ru-RU" i="1" dirty="0" smtClean="0">
                <a:latin typeface="Bookman Old Style" panose="02050604050505020204" pitchFamily="18" charset="0"/>
              </a:rPr>
              <a:t>»</a:t>
            </a:r>
          </a:p>
          <a:p>
            <a:r>
              <a:rPr lang="ru-RU" i="1" dirty="0" smtClean="0">
                <a:latin typeface="Bookman Old Style" panose="02050604050505020204" pitchFamily="18" charset="0"/>
              </a:rPr>
              <a:t> </a:t>
            </a:r>
            <a:r>
              <a:rPr lang="ru-RU" i="1" dirty="0">
                <a:latin typeface="Bookman Old Style" panose="02050604050505020204" pitchFamily="18" charset="0"/>
              </a:rPr>
              <a:t>«Назови профессию»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r>
              <a:rPr lang="ru-RU" i="1" dirty="0" smtClean="0">
                <a:latin typeface="Bookman Old Style" panose="02050604050505020204" pitchFamily="18" charset="0"/>
              </a:rPr>
              <a:t>«</a:t>
            </a:r>
            <a:r>
              <a:rPr lang="ru-RU" i="1" dirty="0">
                <a:latin typeface="Bookman Old Style" panose="02050604050505020204" pitchFamily="18" charset="0"/>
              </a:rPr>
              <a:t>Орудие труда</a:t>
            </a:r>
            <a:r>
              <a:rPr lang="ru-RU" i="1" dirty="0" smtClean="0">
                <a:latin typeface="Bookman Old Style" panose="02050604050505020204" pitchFamily="18" charset="0"/>
              </a:rPr>
              <a:t>»</a:t>
            </a:r>
            <a:endParaRPr lang="ru-RU" i="1" dirty="0">
              <a:latin typeface="Bookman Old Style" panose="02050604050505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47163" y="6026727"/>
            <a:ext cx="5098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>
                <a:latin typeface="Bookman Old Style" panose="02050604050505020204" pitchFamily="18" charset="0"/>
              </a:rPr>
              <a:t>Посредством этих игр, ребята закрепили знания о профессиях</a:t>
            </a:r>
            <a:endParaRPr lang="ru-RU" i="1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855" y="626646"/>
            <a:ext cx="6996546" cy="52026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36044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673" y="1249832"/>
            <a:ext cx="117209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Bookman Old Style" panose="02050604050505020204" pitchFamily="18" charset="0"/>
              </a:rPr>
              <a:t>3. Чтение художественной литературы: С. Маршак «Почта</a:t>
            </a:r>
            <a:r>
              <a:rPr lang="ru-RU" i="1" dirty="0" smtClean="0">
                <a:latin typeface="Bookman Old Style" panose="02050604050505020204" pitchFamily="18" charset="0"/>
              </a:rPr>
              <a:t>»</a:t>
            </a:r>
          </a:p>
          <a:p>
            <a:r>
              <a:rPr lang="ru-RU" i="1" dirty="0" smtClean="0">
                <a:latin typeface="Bookman Old Style" panose="02050604050505020204" pitchFamily="18" charset="0"/>
              </a:rPr>
              <a:t> </a:t>
            </a:r>
            <a:r>
              <a:rPr lang="ru-RU" i="1" dirty="0">
                <a:latin typeface="Bookman Old Style" panose="02050604050505020204" pitchFamily="18" charset="0"/>
              </a:rPr>
              <a:t>В. Маяковский «Кем быть</a:t>
            </a:r>
            <a:r>
              <a:rPr lang="ru-RU" i="1" dirty="0" smtClean="0">
                <a:latin typeface="Bookman Old Style" panose="02050604050505020204" pitchFamily="18" charset="0"/>
              </a:rPr>
              <a:t>?»</a:t>
            </a:r>
          </a:p>
          <a:p>
            <a:r>
              <a:rPr lang="ru-RU" i="1" dirty="0" smtClean="0">
                <a:latin typeface="Bookman Old Style" panose="02050604050505020204" pitchFamily="18" charset="0"/>
              </a:rPr>
              <a:t> </a:t>
            </a:r>
            <a:r>
              <a:rPr lang="ru-RU" i="1" dirty="0">
                <a:latin typeface="Bookman Old Style" panose="02050604050505020204" pitchFamily="18" charset="0"/>
              </a:rPr>
              <a:t>А. Лопатина «Секреты мастерства</a:t>
            </a:r>
            <a:r>
              <a:rPr lang="ru-RU" i="1" dirty="0" smtClean="0">
                <a:latin typeface="Bookman Old Style" panose="02050604050505020204" pitchFamily="18" charset="0"/>
              </a:rPr>
              <a:t>»</a:t>
            </a:r>
          </a:p>
          <a:p>
            <a:r>
              <a:rPr lang="ru-RU" i="1" dirty="0" smtClean="0">
                <a:latin typeface="Bookman Old Style" panose="02050604050505020204" pitchFamily="18" charset="0"/>
              </a:rPr>
              <a:t>4</a:t>
            </a:r>
            <a:r>
              <a:rPr lang="ru-RU" i="1" dirty="0">
                <a:latin typeface="Bookman Old Style" panose="02050604050505020204" pitchFamily="18" charset="0"/>
              </a:rPr>
              <a:t>. Ситуации: «Отключили электричество», «Кукле нужно новое платье», «Бабушка заболела», «У машины сломалось колесо», «Продукты закончились», «День рождение друга» и др.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r>
              <a:rPr lang="ru-RU" i="1" dirty="0" smtClean="0">
                <a:latin typeface="Bookman Old Style" panose="02050604050505020204" pitchFamily="18" charset="0"/>
              </a:rPr>
              <a:t>5</a:t>
            </a:r>
            <a:r>
              <a:rPr lang="ru-RU" i="1" dirty="0">
                <a:latin typeface="Bookman Old Style" panose="02050604050505020204" pitchFamily="18" charset="0"/>
              </a:rPr>
              <a:t>. «Иголка и нитка» Дети становятся друг за другом. Первый ребенок изображает иголку, он бегает меняя направление, остальные бегут за ним, чтобы ниточка не порвалась, проговаривая: «Ты, портной, такой умелый! Сшей для куклы фартук белый. Я сама бы сшить могла, Но пока ещё мала!»</a:t>
            </a:r>
          </a:p>
        </p:txBody>
      </p:sp>
    </p:spTree>
    <p:extLst>
      <p:ext uri="{BB962C8B-B14F-4D97-AF65-F5344CB8AC3E}">
        <p14:creationId xmlns:p14="http://schemas.microsoft.com/office/powerpoint/2010/main" val="1837740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87491" y="307862"/>
            <a:ext cx="41148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Bookman Old Style" panose="02050604050505020204" pitchFamily="18" charset="0"/>
              </a:rPr>
              <a:t>Игра-пантомима «Угадай, что я делаю?» Один ребёнок показывает какое-либо действие, например: заливает в бак бензин, варит кашу, крутит руль и т. д. другие дети угадывают, что он делает, а затем повторяют его действия. Мимическое упражнение «Артисты» Дети передают мимикой испуг, гнев, радость, задумчивость, грусть, восторг и т. д</a:t>
            </a:r>
            <a:r>
              <a:rPr lang="ru-RU" i="1" dirty="0" smtClean="0">
                <a:latin typeface="Bookman Old Style" panose="02050604050505020204" pitchFamily="18" charset="0"/>
              </a:rPr>
              <a:t>.</a:t>
            </a:r>
          </a:p>
          <a:p>
            <a:r>
              <a:rPr lang="ru-RU" i="1" dirty="0" smtClean="0">
                <a:latin typeface="Bookman Old Style" panose="02050604050505020204" pitchFamily="18" charset="0"/>
              </a:rPr>
              <a:t> </a:t>
            </a:r>
            <a:r>
              <a:rPr lang="ru-RU" i="1" dirty="0">
                <a:latin typeface="Bookman Old Style" panose="02050604050505020204" pitchFamily="18" charset="0"/>
              </a:rPr>
              <a:t>Речевая игра «Дружит или не дружит?» Машина «дружит» с автобусом или глобусом? Самолёт «дружит» с ракетой или газетой? Корабль «дружит» с лодкой или ложкой?» Трамвай «дружит» с поездом или домом</a:t>
            </a:r>
            <a:r>
              <a:rPr lang="ru-RU" i="1" dirty="0" smtClean="0">
                <a:latin typeface="Bookman Old Style" panose="02050604050505020204" pitchFamily="18" charset="0"/>
              </a:rPr>
              <a:t>?</a:t>
            </a:r>
          </a:p>
          <a:p>
            <a:r>
              <a:rPr lang="ru-RU" i="1" dirty="0" smtClean="0">
                <a:latin typeface="Bookman Old Style" panose="02050604050505020204" pitchFamily="18" charset="0"/>
              </a:rPr>
              <a:t> </a:t>
            </a:r>
            <a:r>
              <a:rPr lang="ru-RU" i="1" dirty="0">
                <a:latin typeface="Bookman Old Style" panose="02050604050505020204" pitchFamily="18" charset="0"/>
              </a:rPr>
              <a:t>Дыхательное упражнение «У повара суп </a:t>
            </a:r>
            <a:r>
              <a:rPr lang="ru-RU" i="1" dirty="0" smtClean="0">
                <a:latin typeface="Bookman Old Style" panose="02050604050505020204" pitchFamily="18" charset="0"/>
              </a:rPr>
              <a:t>кипит!»</a:t>
            </a:r>
            <a:r>
              <a:rPr lang="ru-RU" i="1" dirty="0">
                <a:latin typeface="Bookman Old Style" panose="02050604050505020204" pitchFamily="18" charset="0"/>
              </a:rPr>
              <a:t/>
            </a:r>
            <a:br>
              <a:rPr lang="ru-RU" i="1" dirty="0">
                <a:latin typeface="Bookman Old Style" panose="02050604050505020204" pitchFamily="18" charset="0"/>
              </a:rPr>
            </a:br>
            <a:endParaRPr lang="ru-RU" i="1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71" y="1094188"/>
            <a:ext cx="6520873" cy="489065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0973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821381" y="903054"/>
            <a:ext cx="3713018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i="1" dirty="0">
                <a:latin typeface="Bookman Old Style" panose="02050604050505020204" pitchFamily="18" charset="0"/>
              </a:rPr>
              <a:t>Сюжетно-ролевые игры </a:t>
            </a:r>
            <a:r>
              <a:rPr lang="ru-RU" i="1" dirty="0">
                <a:latin typeface="Bookman Old Style" panose="02050604050505020204" pitchFamily="18" charset="0"/>
              </a:rPr>
              <a:t>«Музыканты</a:t>
            </a:r>
            <a:r>
              <a:rPr lang="ru-RU" i="1" dirty="0" smtClean="0">
                <a:latin typeface="Bookman Old Style" panose="02050604050505020204" pitchFamily="18" charset="0"/>
              </a:rPr>
              <a:t>»</a:t>
            </a: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 </a:t>
            </a:r>
            <a:r>
              <a:rPr lang="ru-RU" i="1" dirty="0">
                <a:latin typeface="Bookman Old Style" panose="02050604050505020204" pitchFamily="18" charset="0"/>
              </a:rPr>
              <a:t>«Строители»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«</a:t>
            </a:r>
            <a:r>
              <a:rPr lang="ru-RU" i="1" dirty="0">
                <a:latin typeface="Bookman Old Style" panose="02050604050505020204" pitchFamily="18" charset="0"/>
              </a:rPr>
              <a:t>Водители»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«</a:t>
            </a:r>
            <a:r>
              <a:rPr lang="ru-RU" i="1" dirty="0">
                <a:latin typeface="Bookman Old Style" panose="02050604050505020204" pitchFamily="18" charset="0"/>
              </a:rPr>
              <a:t>Больница»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«</a:t>
            </a:r>
            <a:r>
              <a:rPr lang="ru-RU" i="1" dirty="0">
                <a:latin typeface="Bookman Old Style" panose="02050604050505020204" pitchFamily="18" charset="0"/>
              </a:rPr>
              <a:t>Магазин</a:t>
            </a:r>
            <a:r>
              <a:rPr lang="ru-RU" i="1" dirty="0" smtClean="0">
                <a:latin typeface="Bookman Old Style" panose="02050604050505020204" pitchFamily="18" charset="0"/>
              </a:rPr>
              <a:t>»</a:t>
            </a: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 </a:t>
            </a:r>
            <a:r>
              <a:rPr lang="ru-RU" i="1" dirty="0">
                <a:latin typeface="Bookman Old Style" panose="02050604050505020204" pitchFamily="18" charset="0"/>
              </a:rPr>
              <a:t>«Повара»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«</a:t>
            </a:r>
            <a:r>
              <a:rPr lang="ru-RU" i="1" dirty="0">
                <a:latin typeface="Bookman Old Style" panose="02050604050505020204" pitchFamily="18" charset="0"/>
              </a:rPr>
              <a:t>Детский сад» «Парикмахерская»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«</a:t>
            </a:r>
            <a:r>
              <a:rPr lang="ru-RU" i="1" dirty="0">
                <a:latin typeface="Bookman Old Style" panose="02050604050505020204" pitchFamily="18" charset="0"/>
              </a:rPr>
              <a:t>Школа</a:t>
            </a:r>
            <a:r>
              <a:rPr lang="ru-RU" i="1" dirty="0" smtClean="0">
                <a:latin typeface="Bookman Old Style" panose="02050604050505020204" pitchFamily="18" charset="0"/>
              </a:rPr>
              <a:t>»</a:t>
            </a: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 </a:t>
            </a:r>
            <a:r>
              <a:rPr lang="ru-RU" i="1" dirty="0">
                <a:latin typeface="Bookman Old Style" panose="02050604050505020204" pitchFamily="18" charset="0"/>
              </a:rPr>
              <a:t>«Библиотека»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04"/>
          <a:stretch/>
        </p:blipFill>
        <p:spPr>
          <a:xfrm rot="20714418">
            <a:off x="665018" y="748145"/>
            <a:ext cx="2743201" cy="25590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28485" r="23334" b="15353"/>
          <a:stretch/>
        </p:blipFill>
        <p:spPr>
          <a:xfrm>
            <a:off x="1579417" y="3234461"/>
            <a:ext cx="3075709" cy="31904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9" b="19798"/>
          <a:stretch/>
        </p:blipFill>
        <p:spPr>
          <a:xfrm rot="1013779">
            <a:off x="7801077" y="857400"/>
            <a:ext cx="3731514" cy="29510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519" y="3673307"/>
            <a:ext cx="3668839" cy="27516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59984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9" t="18991" r="16060" b="21616"/>
          <a:stretch/>
        </p:blipFill>
        <p:spPr>
          <a:xfrm rot="20394489">
            <a:off x="659820" y="801601"/>
            <a:ext cx="3200401" cy="31787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160" y="1081281"/>
            <a:ext cx="3472295" cy="46297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8334">
            <a:off x="7387595" y="2862106"/>
            <a:ext cx="4190020" cy="31425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44018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4182" y="709182"/>
            <a:ext cx="2743199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i="1" dirty="0">
                <a:latin typeface="Bookman Old Style" panose="02050604050505020204" pitchFamily="18" charset="0"/>
              </a:rPr>
              <a:t>Рисование</a:t>
            </a:r>
            <a:r>
              <a:rPr lang="ru-RU" i="1" dirty="0" smtClean="0">
                <a:latin typeface="Bookman Old Style" panose="020506040505050202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«</a:t>
            </a:r>
            <a:r>
              <a:rPr lang="ru-RU" i="1" dirty="0">
                <a:latin typeface="Bookman Old Style" panose="02050604050505020204" pitchFamily="18" charset="0"/>
              </a:rPr>
              <a:t>Мой воспитатель», «Кем я вырасту», «Весёлые клоуны», «Дорисуй, что забыл нарисовать художник</a:t>
            </a:r>
            <a:r>
              <a:rPr lang="ru-RU" i="1" dirty="0" smtClean="0">
                <a:latin typeface="Bookman Old Style" panose="02050604050505020204" pitchFamily="18" charset="0"/>
              </a:rPr>
              <a:t>» </a:t>
            </a: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Лепка:</a:t>
            </a: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 </a:t>
            </a:r>
            <a:r>
              <a:rPr lang="ru-RU" i="1" dirty="0">
                <a:latin typeface="Bookman Old Style" panose="02050604050505020204" pitchFamily="18" charset="0"/>
              </a:rPr>
              <a:t>«Поварята</a:t>
            </a:r>
            <a:r>
              <a:rPr lang="ru-RU" i="1" dirty="0" smtClean="0">
                <a:latin typeface="Bookman Old Style" panose="02050604050505020204" pitchFamily="18" charset="0"/>
              </a:rPr>
              <a:t>»,</a:t>
            </a:r>
          </a:p>
          <a:p>
            <a:pPr>
              <a:lnSpc>
                <a:spcPct val="150000"/>
              </a:lnSpc>
            </a:pPr>
            <a:r>
              <a:rPr lang="ru-RU" i="1" dirty="0" smtClean="0">
                <a:latin typeface="Bookman Old Style" panose="02050604050505020204" pitchFamily="18" charset="0"/>
              </a:rPr>
              <a:t>Аппликация</a:t>
            </a:r>
            <a:r>
              <a:rPr lang="ru-RU" i="1" dirty="0">
                <a:latin typeface="Bookman Old Style" panose="02050604050505020204" pitchFamily="18" charset="0"/>
              </a:rPr>
              <a:t>: </a:t>
            </a:r>
            <a:r>
              <a:rPr lang="ru-RU" i="1" dirty="0" smtClean="0">
                <a:latin typeface="Bookman Old Style" panose="02050604050505020204" pitchFamily="18" charset="0"/>
              </a:rPr>
              <a:t>«</a:t>
            </a:r>
            <a:r>
              <a:rPr lang="ru-RU" i="1" dirty="0">
                <a:latin typeface="Bookman Old Style" panose="02050604050505020204" pitchFamily="18" charset="0"/>
              </a:rPr>
              <a:t>Пожарная машина»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017" y="709182"/>
            <a:ext cx="7075055" cy="53062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58751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4.bp.blogspot.com/-v6f51oQHIZ8/XDw-cer69ZI/AAAAAAAAVjY/TXMkXa9f-U42aDP56G7iPYQoza6unlFogCLcBGAs/w1200-h630-p-k-no-nu/obyavleni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394" y="1504949"/>
            <a:ext cx="10201275" cy="535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76400" y="595745"/>
            <a:ext cx="10224654" cy="1015663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 SemiBold SemiConden" panose="020B0502040204020203" pitchFamily="34" charset="0"/>
              </a:rPr>
              <a:t>Мир профессий детского сада.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569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374073"/>
            <a:ext cx="5708072" cy="42810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073" y="2417616"/>
            <a:ext cx="5375564" cy="40316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82988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1" y="758534"/>
            <a:ext cx="3984914" cy="53132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291" y="1413162"/>
            <a:ext cx="6040581" cy="45304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75478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ykazka.ru/files/up/upload/proizvodstvennyy-kontrol-programma-227503-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27" y="138546"/>
            <a:ext cx="11177445" cy="655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0016" y="385288"/>
            <a:ext cx="10045865" cy="1015663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/>
            </a:prstTxWarp>
            <a:spAutoFit/>
          </a:bodyPr>
          <a:lstStyle/>
          <a:p>
            <a:r>
              <a:rPr lang="ru-RU" sz="6000" b="1" dirty="0" smtClean="0">
                <a:ln w="22225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</a:rPr>
              <a:t>Профессии наших родителей</a:t>
            </a:r>
            <a:endParaRPr lang="ru-RU" sz="6000" b="1" dirty="0">
              <a:ln w="22225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62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8" t="20944" b="20123"/>
          <a:stretch/>
        </p:blipFill>
        <p:spPr>
          <a:xfrm rot="21096831">
            <a:off x="678872" y="1001446"/>
            <a:ext cx="3910012" cy="39762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3" t="15522" r="13104" b="16540"/>
          <a:stretch/>
        </p:blipFill>
        <p:spPr>
          <a:xfrm rot="20837188">
            <a:off x="7966365" y="852836"/>
            <a:ext cx="3297382" cy="46336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6" t="12324" r="-1" b="28686"/>
          <a:stretch/>
        </p:blipFill>
        <p:spPr>
          <a:xfrm>
            <a:off x="3851564" y="1967345"/>
            <a:ext cx="4206586" cy="40455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351639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1" y="665019"/>
            <a:ext cx="3512127" cy="46828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48" t="17777" r="28940" b="14344"/>
          <a:stretch/>
        </p:blipFill>
        <p:spPr>
          <a:xfrm>
            <a:off x="4551216" y="1690253"/>
            <a:ext cx="3311237" cy="46551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361" y="720437"/>
            <a:ext cx="3429000" cy="4572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96576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0" t="13066" r="13162"/>
          <a:stretch/>
        </p:blipFill>
        <p:spPr>
          <a:xfrm>
            <a:off x="2479963" y="1260763"/>
            <a:ext cx="7190510" cy="47356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09906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579419"/>
            <a:ext cx="94765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Экскурсия в библиотеку.</a:t>
            </a:r>
            <a:endParaRPr lang="ru-RU" sz="9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2762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36" y="540327"/>
            <a:ext cx="5985164" cy="44888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291" y="3241963"/>
            <a:ext cx="4378036" cy="32835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991236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4254" y="1748136"/>
            <a:ext cx="5999018" cy="1985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>
                <a:latin typeface="Bookman Old Style" panose="02050604050505020204" pitchFamily="18" charset="0"/>
              </a:rPr>
              <a:t>3 этап – заключительный </a:t>
            </a:r>
            <a:r>
              <a:rPr lang="ru-RU" sz="2400" b="1" i="1" dirty="0" smtClean="0">
                <a:latin typeface="Bookman Old Style" panose="02050604050505020204" pitchFamily="18" charset="0"/>
              </a:rPr>
              <a:t>этап </a:t>
            </a:r>
          </a:p>
          <a:p>
            <a:pPr>
              <a:lnSpc>
                <a:spcPct val="150000"/>
              </a:lnSpc>
            </a:pPr>
            <a:endParaRPr lang="ru-RU" sz="2400" b="1" i="1" dirty="0">
              <a:solidFill>
                <a:srgbClr val="383838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i="1" dirty="0" smtClean="0">
                <a:solidFill>
                  <a:srgbClr val="383838"/>
                </a:solidFill>
                <a:latin typeface="Bookman Old Style" panose="02050604050505020204" pitchFamily="18" charset="0"/>
              </a:rPr>
              <a:t>Подведение </a:t>
            </a:r>
            <a:r>
              <a:rPr lang="ru-RU" i="1" dirty="0">
                <a:solidFill>
                  <a:srgbClr val="383838"/>
                </a:solidFill>
                <a:latin typeface="Bookman Old Style" panose="02050604050505020204" pitchFamily="18" charset="0"/>
              </a:rPr>
              <a:t>итогов работы над проектом. Презентация проекта. </a:t>
            </a:r>
            <a:endParaRPr lang="ru-RU" i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4261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850</Words>
  <Application>Microsoft Office PowerPoint</Application>
  <PresentationFormat>Широкоэкранный</PresentationFormat>
  <Paragraphs>79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Bahnschrift SemiBold SemiConden</vt:lpstr>
      <vt:lpstr>Bookman Old Style</vt:lpstr>
      <vt:lpstr>Calibri</vt:lpstr>
      <vt:lpstr>Calibri Light</vt:lpstr>
      <vt:lpstr>CentSchbkCyrill BT</vt:lpstr>
      <vt:lpstr>Comic Sans MS</vt:lpstr>
      <vt:lpstr>Open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</cp:lastModifiedBy>
  <cp:revision>29</cp:revision>
  <dcterms:created xsi:type="dcterms:W3CDTF">2019-10-05T11:51:38Z</dcterms:created>
  <dcterms:modified xsi:type="dcterms:W3CDTF">2025-01-12T03:16:27Z</dcterms:modified>
</cp:coreProperties>
</file>